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  <p:sldMasterId id="2147483728" r:id="rId4"/>
  </p:sldMasterIdLst>
  <p:notesMasterIdLst>
    <p:notesMasterId r:id="rId27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95D37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h\Dropbox\DeepGreen\HC_2013\Charts%20and%20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h\Dropbox\DeepGreen\HC_2012\Football%20Game\stadiu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h\Dropbox\DeepGreen\Travel%20Analysis\JAKE%20-%20Preliminary%20Zip%20Number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h\Dropbox\DeepGreen\HC_2013\Marriott%20Food%20Impact%20Comparis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h\Dropbox\DeepGreen\Travel%20Analysis\total%20local%20trans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Recycling vs Trash in 2012 and 2013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'Homecoming Overall'!$F$67</c:f>
              <c:strCache>
                <c:ptCount val="1"/>
                <c:pt idx="0">
                  <c:v>Proportion of Waste Recycled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cat>
            <c:numRef>
              <c:f>'Homecoming Overall'!$E$68:$E$69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'Homecoming Overall'!$F$68:$F$69</c:f>
              <c:numCache>
                <c:formatCode>General</c:formatCode>
                <c:ptCount val="2"/>
                <c:pt idx="0">
                  <c:v>5</c:v>
                </c:pt>
                <c:pt idx="1">
                  <c:v>8.59</c:v>
                </c:pt>
              </c:numCache>
            </c:numRef>
          </c:val>
        </c:ser>
        <c:ser>
          <c:idx val="1"/>
          <c:order val="1"/>
          <c:tx>
            <c:strRef>
              <c:f>'Homecoming Overall'!$G$67</c:f>
              <c:strCache>
                <c:ptCount val="1"/>
                <c:pt idx="0">
                  <c:v>Proportion of Waste to Landfill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'Homecoming Overall'!$E$68:$E$69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'Homecoming Overall'!$G$68:$G$69</c:f>
              <c:numCache>
                <c:formatCode>General</c:formatCode>
                <c:ptCount val="2"/>
                <c:pt idx="0">
                  <c:v>12</c:v>
                </c:pt>
                <c:pt idx="1">
                  <c:v>11.42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128320"/>
        <c:axId val="49084032"/>
      </c:barChart>
      <c:catAx>
        <c:axId val="83128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Homecoming 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084032"/>
        <c:crosses val="autoZero"/>
        <c:auto val="1"/>
        <c:lblAlgn val="ctr"/>
        <c:lblOffset val="100"/>
        <c:noMultiLvlLbl val="0"/>
      </c:catAx>
      <c:valAx>
        <c:axId val="49084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% of Waste Recycled vs Thrown Away</a:t>
                </a:r>
              </a:p>
            </c:rich>
          </c:tx>
          <c:layout>
            <c:manualLayout>
              <c:xMode val="edge"/>
              <c:yMode val="edge"/>
              <c:x val="1.483463446471539E-2"/>
              <c:y val="0.1312019090551927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3128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72706773446281"/>
          <c:y val="0.30959564090213809"/>
          <c:w val="0.27519715851953935"/>
          <c:h val="0.27016350350791379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2652012248469"/>
          <c:y val="3.8852308757991338E-2"/>
          <c:w val="0.65370997375328088"/>
          <c:h val="0.68466275160400847"/>
        </c:manualLayout>
      </c:layout>
      <c:areaChart>
        <c:grouping val="standard"/>
        <c:varyColors val="0"/>
        <c:ser>
          <c:idx val="0"/>
          <c:order val="0"/>
          <c:tx>
            <c:strRef>
              <c:f>'Nov 11 Homecoming'!$G$44</c:f>
              <c:strCache>
                <c:ptCount val="1"/>
              </c:strCache>
            </c:strRef>
          </c:tx>
          <c:cat>
            <c:strRef>
              <c:f>'Nov 11 Homecoming'!$A$45:$A$77</c:f>
              <c:strCache>
                <c:ptCount val="33"/>
                <c:pt idx="0">
                  <c:v>6pm</c:v>
                </c:pt>
                <c:pt idx="1">
                  <c:v>7pm</c:v>
                </c:pt>
                <c:pt idx="2">
                  <c:v>8pm</c:v>
                </c:pt>
                <c:pt idx="3">
                  <c:v>9pm</c:v>
                </c:pt>
                <c:pt idx="4">
                  <c:v>10pm</c:v>
                </c:pt>
                <c:pt idx="5">
                  <c:v>11pm</c:v>
                </c:pt>
                <c:pt idx="6">
                  <c:v>Saturday</c:v>
                </c:pt>
                <c:pt idx="7">
                  <c:v>1am</c:v>
                </c:pt>
                <c:pt idx="8">
                  <c:v>2am</c:v>
                </c:pt>
                <c:pt idx="9">
                  <c:v>3am</c:v>
                </c:pt>
                <c:pt idx="10">
                  <c:v>4am</c:v>
                </c:pt>
                <c:pt idx="11">
                  <c:v>5am</c:v>
                </c:pt>
                <c:pt idx="12">
                  <c:v>6am</c:v>
                </c:pt>
                <c:pt idx="13">
                  <c:v>7am</c:v>
                </c:pt>
                <c:pt idx="14">
                  <c:v>8am</c:v>
                </c:pt>
                <c:pt idx="15">
                  <c:v>9am</c:v>
                </c:pt>
                <c:pt idx="16">
                  <c:v>10am</c:v>
                </c:pt>
                <c:pt idx="17">
                  <c:v>11am</c:v>
                </c:pt>
                <c:pt idx="18">
                  <c:v>12pm</c:v>
                </c:pt>
                <c:pt idx="19">
                  <c:v>1pm</c:v>
                </c:pt>
                <c:pt idx="20">
                  <c:v>2pm</c:v>
                </c:pt>
                <c:pt idx="21">
                  <c:v>3pm</c:v>
                </c:pt>
                <c:pt idx="22">
                  <c:v>4pm</c:v>
                </c:pt>
                <c:pt idx="23">
                  <c:v>5pm</c:v>
                </c:pt>
                <c:pt idx="24">
                  <c:v>6pm</c:v>
                </c:pt>
                <c:pt idx="25">
                  <c:v>7pm</c:v>
                </c:pt>
                <c:pt idx="26">
                  <c:v>8pm</c:v>
                </c:pt>
                <c:pt idx="27">
                  <c:v>9pm</c:v>
                </c:pt>
                <c:pt idx="28">
                  <c:v>10pm</c:v>
                </c:pt>
                <c:pt idx="29">
                  <c:v>11pm</c:v>
                </c:pt>
                <c:pt idx="30">
                  <c:v>Sunday</c:v>
                </c:pt>
                <c:pt idx="31">
                  <c:v>1am</c:v>
                </c:pt>
                <c:pt idx="32">
                  <c:v>2am</c:v>
                </c:pt>
              </c:strCache>
            </c:strRef>
          </c:cat>
          <c:val>
            <c:numRef>
              <c:f>'Nov 11 Homecoming'!$G$45:$G$77</c:f>
              <c:numCache>
                <c:formatCode>General</c:formatCode>
                <c:ptCount val="33"/>
              </c:numCache>
            </c:numRef>
          </c:val>
        </c:ser>
        <c:ser>
          <c:idx val="1"/>
          <c:order val="1"/>
          <c:tx>
            <c:strRef>
              <c:f>'Nov 11 Homecoming'!$H$44</c:f>
              <c:strCache>
                <c:ptCount val="1"/>
                <c:pt idx="0">
                  <c:v>Basic Stadium</c:v>
                </c:pt>
              </c:strCache>
            </c:strRef>
          </c:tx>
          <c:cat>
            <c:strRef>
              <c:f>'Nov 11 Homecoming'!$A$45:$A$77</c:f>
              <c:strCache>
                <c:ptCount val="33"/>
                <c:pt idx="0">
                  <c:v>6pm</c:v>
                </c:pt>
                <c:pt idx="1">
                  <c:v>7pm</c:v>
                </c:pt>
                <c:pt idx="2">
                  <c:v>8pm</c:v>
                </c:pt>
                <c:pt idx="3">
                  <c:v>9pm</c:v>
                </c:pt>
                <c:pt idx="4">
                  <c:v>10pm</c:v>
                </c:pt>
                <c:pt idx="5">
                  <c:v>11pm</c:v>
                </c:pt>
                <c:pt idx="6">
                  <c:v>Saturday</c:v>
                </c:pt>
                <c:pt idx="7">
                  <c:v>1am</c:v>
                </c:pt>
                <c:pt idx="8">
                  <c:v>2am</c:v>
                </c:pt>
                <c:pt idx="9">
                  <c:v>3am</c:v>
                </c:pt>
                <c:pt idx="10">
                  <c:v>4am</c:v>
                </c:pt>
                <c:pt idx="11">
                  <c:v>5am</c:v>
                </c:pt>
                <c:pt idx="12">
                  <c:v>6am</c:v>
                </c:pt>
                <c:pt idx="13">
                  <c:v>7am</c:v>
                </c:pt>
                <c:pt idx="14">
                  <c:v>8am</c:v>
                </c:pt>
                <c:pt idx="15">
                  <c:v>9am</c:v>
                </c:pt>
                <c:pt idx="16">
                  <c:v>10am</c:v>
                </c:pt>
                <c:pt idx="17">
                  <c:v>11am</c:v>
                </c:pt>
                <c:pt idx="18">
                  <c:v>12pm</c:v>
                </c:pt>
                <c:pt idx="19">
                  <c:v>1pm</c:v>
                </c:pt>
                <c:pt idx="20">
                  <c:v>2pm</c:v>
                </c:pt>
                <c:pt idx="21">
                  <c:v>3pm</c:v>
                </c:pt>
                <c:pt idx="22">
                  <c:v>4pm</c:v>
                </c:pt>
                <c:pt idx="23">
                  <c:v>5pm</c:v>
                </c:pt>
                <c:pt idx="24">
                  <c:v>6pm</c:v>
                </c:pt>
                <c:pt idx="25">
                  <c:v>7pm</c:v>
                </c:pt>
                <c:pt idx="26">
                  <c:v>8pm</c:v>
                </c:pt>
                <c:pt idx="27">
                  <c:v>9pm</c:v>
                </c:pt>
                <c:pt idx="28">
                  <c:v>10pm</c:v>
                </c:pt>
                <c:pt idx="29">
                  <c:v>11pm</c:v>
                </c:pt>
                <c:pt idx="30">
                  <c:v>Sunday</c:v>
                </c:pt>
                <c:pt idx="31">
                  <c:v>1am</c:v>
                </c:pt>
                <c:pt idx="32">
                  <c:v>2am</c:v>
                </c:pt>
              </c:strCache>
            </c:strRef>
          </c:cat>
          <c:val>
            <c:numRef>
              <c:f>'Nov 11 Homecoming'!$H$45:$H$77</c:f>
              <c:numCache>
                <c:formatCode>General</c:formatCode>
                <c:ptCount val="33"/>
                <c:pt idx="0">
                  <c:v>86.743000000249594</c:v>
                </c:pt>
                <c:pt idx="1">
                  <c:v>87.723999999929219</c:v>
                </c:pt>
                <c:pt idx="2">
                  <c:v>89.80599999986589</c:v>
                </c:pt>
                <c:pt idx="3">
                  <c:v>82.618999999947846</c:v>
                </c:pt>
                <c:pt idx="4">
                  <c:v>85.732000000309199</c:v>
                </c:pt>
                <c:pt idx="5">
                  <c:v>84.657999999821186</c:v>
                </c:pt>
                <c:pt idx="6">
                  <c:v>83.765999999828637</c:v>
                </c:pt>
                <c:pt idx="7">
                  <c:v>85.945000000298023</c:v>
                </c:pt>
                <c:pt idx="8">
                  <c:v>83.969000000040978</c:v>
                </c:pt>
                <c:pt idx="9">
                  <c:v>79.03899999987334</c:v>
                </c:pt>
                <c:pt idx="10">
                  <c:v>81.188000000081956</c:v>
                </c:pt>
                <c:pt idx="11">
                  <c:v>79.592999999877065</c:v>
                </c:pt>
                <c:pt idx="12">
                  <c:v>82.71100000012666</c:v>
                </c:pt>
                <c:pt idx="13">
                  <c:v>79.754999999888241</c:v>
                </c:pt>
                <c:pt idx="14">
                  <c:v>92.600999999791384</c:v>
                </c:pt>
                <c:pt idx="15">
                  <c:v>118.28200000012293</c:v>
                </c:pt>
                <c:pt idx="16">
                  <c:v>121.25</c:v>
                </c:pt>
                <c:pt idx="17">
                  <c:v>123.53899999987334</c:v>
                </c:pt>
                <c:pt idx="18">
                  <c:v>165.7730000000447</c:v>
                </c:pt>
                <c:pt idx="19">
                  <c:v>182.039000000339</c:v>
                </c:pt>
                <c:pt idx="20">
                  <c:v>189.61699999962002</c:v>
                </c:pt>
                <c:pt idx="21">
                  <c:v>292.57800000021234</c:v>
                </c:pt>
                <c:pt idx="22">
                  <c:v>341.73499999986961</c:v>
                </c:pt>
                <c:pt idx="23">
                  <c:v>345.00799999991432</c:v>
                </c:pt>
                <c:pt idx="24">
                  <c:v>347.49200000008568</c:v>
                </c:pt>
                <c:pt idx="25">
                  <c:v>328.61700000008568</c:v>
                </c:pt>
                <c:pt idx="26">
                  <c:v>252.78099999995902</c:v>
                </c:pt>
                <c:pt idx="27">
                  <c:v>192.04300000006333</c:v>
                </c:pt>
                <c:pt idx="28">
                  <c:v>46.058999999891967</c:v>
                </c:pt>
                <c:pt idx="29">
                  <c:v>41.956000000238419</c:v>
                </c:pt>
                <c:pt idx="30">
                  <c:v>44.054999999701977</c:v>
                </c:pt>
                <c:pt idx="31">
                  <c:v>42.109000000171363</c:v>
                </c:pt>
                <c:pt idx="32">
                  <c:v>43.282000000122935</c:v>
                </c:pt>
              </c:numCache>
            </c:numRef>
          </c:val>
        </c:ser>
        <c:ser>
          <c:idx val="2"/>
          <c:order val="2"/>
          <c:tx>
            <c:strRef>
              <c:f>'Nov 11 Homecoming'!$I$44</c:f>
              <c:strCache>
                <c:ptCount val="1"/>
              </c:strCache>
            </c:strRef>
          </c:tx>
          <c:cat>
            <c:strRef>
              <c:f>'Nov 11 Homecoming'!$A$45:$A$77</c:f>
              <c:strCache>
                <c:ptCount val="33"/>
                <c:pt idx="0">
                  <c:v>6pm</c:v>
                </c:pt>
                <c:pt idx="1">
                  <c:v>7pm</c:v>
                </c:pt>
                <c:pt idx="2">
                  <c:v>8pm</c:v>
                </c:pt>
                <c:pt idx="3">
                  <c:v>9pm</c:v>
                </c:pt>
                <c:pt idx="4">
                  <c:v>10pm</c:v>
                </c:pt>
                <c:pt idx="5">
                  <c:v>11pm</c:v>
                </c:pt>
                <c:pt idx="6">
                  <c:v>Saturday</c:v>
                </c:pt>
                <c:pt idx="7">
                  <c:v>1am</c:v>
                </c:pt>
                <c:pt idx="8">
                  <c:v>2am</c:v>
                </c:pt>
                <c:pt idx="9">
                  <c:v>3am</c:v>
                </c:pt>
                <c:pt idx="10">
                  <c:v>4am</c:v>
                </c:pt>
                <c:pt idx="11">
                  <c:v>5am</c:v>
                </c:pt>
                <c:pt idx="12">
                  <c:v>6am</c:v>
                </c:pt>
                <c:pt idx="13">
                  <c:v>7am</c:v>
                </c:pt>
                <c:pt idx="14">
                  <c:v>8am</c:v>
                </c:pt>
                <c:pt idx="15">
                  <c:v>9am</c:v>
                </c:pt>
                <c:pt idx="16">
                  <c:v>10am</c:v>
                </c:pt>
                <c:pt idx="17">
                  <c:v>11am</c:v>
                </c:pt>
                <c:pt idx="18">
                  <c:v>12pm</c:v>
                </c:pt>
                <c:pt idx="19">
                  <c:v>1pm</c:v>
                </c:pt>
                <c:pt idx="20">
                  <c:v>2pm</c:v>
                </c:pt>
                <c:pt idx="21">
                  <c:v>3pm</c:v>
                </c:pt>
                <c:pt idx="22">
                  <c:v>4pm</c:v>
                </c:pt>
                <c:pt idx="23">
                  <c:v>5pm</c:v>
                </c:pt>
                <c:pt idx="24">
                  <c:v>6pm</c:v>
                </c:pt>
                <c:pt idx="25">
                  <c:v>7pm</c:v>
                </c:pt>
                <c:pt idx="26">
                  <c:v>8pm</c:v>
                </c:pt>
                <c:pt idx="27">
                  <c:v>9pm</c:v>
                </c:pt>
                <c:pt idx="28">
                  <c:v>10pm</c:v>
                </c:pt>
                <c:pt idx="29">
                  <c:v>11pm</c:v>
                </c:pt>
                <c:pt idx="30">
                  <c:v>Sunday</c:v>
                </c:pt>
                <c:pt idx="31">
                  <c:v>1am</c:v>
                </c:pt>
                <c:pt idx="32">
                  <c:v>2am</c:v>
                </c:pt>
              </c:strCache>
            </c:strRef>
          </c:cat>
          <c:val>
            <c:numRef>
              <c:f>'Nov 11 Homecoming'!$I$45:$I$77</c:f>
            </c:numRef>
          </c:val>
        </c:ser>
        <c:ser>
          <c:idx val="3"/>
          <c:order val="3"/>
          <c:tx>
            <c:strRef>
              <c:f>'Nov 11 Homecoming'!$J$44</c:f>
              <c:strCache>
                <c:ptCount val="1"/>
              </c:strCache>
            </c:strRef>
          </c:tx>
          <c:cat>
            <c:strRef>
              <c:f>'Nov 11 Homecoming'!$A$45:$A$77</c:f>
              <c:strCache>
                <c:ptCount val="33"/>
                <c:pt idx="0">
                  <c:v>6pm</c:v>
                </c:pt>
                <c:pt idx="1">
                  <c:v>7pm</c:v>
                </c:pt>
                <c:pt idx="2">
                  <c:v>8pm</c:v>
                </c:pt>
                <c:pt idx="3">
                  <c:v>9pm</c:v>
                </c:pt>
                <c:pt idx="4">
                  <c:v>10pm</c:v>
                </c:pt>
                <c:pt idx="5">
                  <c:v>11pm</c:v>
                </c:pt>
                <c:pt idx="6">
                  <c:v>Saturday</c:v>
                </c:pt>
                <c:pt idx="7">
                  <c:v>1am</c:v>
                </c:pt>
                <c:pt idx="8">
                  <c:v>2am</c:v>
                </c:pt>
                <c:pt idx="9">
                  <c:v>3am</c:v>
                </c:pt>
                <c:pt idx="10">
                  <c:v>4am</c:v>
                </c:pt>
                <c:pt idx="11">
                  <c:v>5am</c:v>
                </c:pt>
                <c:pt idx="12">
                  <c:v>6am</c:v>
                </c:pt>
                <c:pt idx="13">
                  <c:v>7am</c:v>
                </c:pt>
                <c:pt idx="14">
                  <c:v>8am</c:v>
                </c:pt>
                <c:pt idx="15">
                  <c:v>9am</c:v>
                </c:pt>
                <c:pt idx="16">
                  <c:v>10am</c:v>
                </c:pt>
                <c:pt idx="17">
                  <c:v>11am</c:v>
                </c:pt>
                <c:pt idx="18">
                  <c:v>12pm</c:v>
                </c:pt>
                <c:pt idx="19">
                  <c:v>1pm</c:v>
                </c:pt>
                <c:pt idx="20">
                  <c:v>2pm</c:v>
                </c:pt>
                <c:pt idx="21">
                  <c:v>3pm</c:v>
                </c:pt>
                <c:pt idx="22">
                  <c:v>4pm</c:v>
                </c:pt>
                <c:pt idx="23">
                  <c:v>5pm</c:v>
                </c:pt>
                <c:pt idx="24">
                  <c:v>6pm</c:v>
                </c:pt>
                <c:pt idx="25">
                  <c:v>7pm</c:v>
                </c:pt>
                <c:pt idx="26">
                  <c:v>8pm</c:v>
                </c:pt>
                <c:pt idx="27">
                  <c:v>9pm</c:v>
                </c:pt>
                <c:pt idx="28">
                  <c:v>10pm</c:v>
                </c:pt>
                <c:pt idx="29">
                  <c:v>11pm</c:v>
                </c:pt>
                <c:pt idx="30">
                  <c:v>Sunday</c:v>
                </c:pt>
                <c:pt idx="31">
                  <c:v>1am</c:v>
                </c:pt>
                <c:pt idx="32">
                  <c:v>2am</c:v>
                </c:pt>
              </c:strCache>
            </c:strRef>
          </c:cat>
          <c:val>
            <c:numRef>
              <c:f>'Nov 11 Homecoming'!$J$45:$J$77</c:f>
            </c:numRef>
          </c:val>
        </c:ser>
        <c:ser>
          <c:idx val="4"/>
          <c:order val="4"/>
          <c:tx>
            <c:strRef>
              <c:f>'Nov 11 Homecoming'!$K$44</c:f>
              <c:strCache>
                <c:ptCount val="1"/>
                <c:pt idx="0">
                  <c:v>Stadium with North End Zone Expansion</c:v>
                </c:pt>
              </c:strCache>
            </c:strRef>
          </c:tx>
          <c:spPr>
            <a:solidFill>
              <a:schemeClr val="tx1">
                <a:lumMod val="95000"/>
                <a:lumOff val="5000"/>
                <a:alpha val="34000"/>
              </a:schemeClr>
            </a:solidFill>
          </c:spPr>
          <c:cat>
            <c:strRef>
              <c:f>'Nov 11 Homecoming'!$A$45:$A$77</c:f>
              <c:strCache>
                <c:ptCount val="33"/>
                <c:pt idx="0">
                  <c:v>6pm</c:v>
                </c:pt>
                <c:pt idx="1">
                  <c:v>7pm</c:v>
                </c:pt>
                <c:pt idx="2">
                  <c:v>8pm</c:v>
                </c:pt>
                <c:pt idx="3">
                  <c:v>9pm</c:v>
                </c:pt>
                <c:pt idx="4">
                  <c:v>10pm</c:v>
                </c:pt>
                <c:pt idx="5">
                  <c:v>11pm</c:v>
                </c:pt>
                <c:pt idx="6">
                  <c:v>Saturday</c:v>
                </c:pt>
                <c:pt idx="7">
                  <c:v>1am</c:v>
                </c:pt>
                <c:pt idx="8">
                  <c:v>2am</c:v>
                </c:pt>
                <c:pt idx="9">
                  <c:v>3am</c:v>
                </c:pt>
                <c:pt idx="10">
                  <c:v>4am</c:v>
                </c:pt>
                <c:pt idx="11">
                  <c:v>5am</c:v>
                </c:pt>
                <c:pt idx="12">
                  <c:v>6am</c:v>
                </c:pt>
                <c:pt idx="13">
                  <c:v>7am</c:v>
                </c:pt>
                <c:pt idx="14">
                  <c:v>8am</c:v>
                </c:pt>
                <c:pt idx="15">
                  <c:v>9am</c:v>
                </c:pt>
                <c:pt idx="16">
                  <c:v>10am</c:v>
                </c:pt>
                <c:pt idx="17">
                  <c:v>11am</c:v>
                </c:pt>
                <c:pt idx="18">
                  <c:v>12pm</c:v>
                </c:pt>
                <c:pt idx="19">
                  <c:v>1pm</c:v>
                </c:pt>
                <c:pt idx="20">
                  <c:v>2pm</c:v>
                </c:pt>
                <c:pt idx="21">
                  <c:v>3pm</c:v>
                </c:pt>
                <c:pt idx="22">
                  <c:v>4pm</c:v>
                </c:pt>
                <c:pt idx="23">
                  <c:v>5pm</c:v>
                </c:pt>
                <c:pt idx="24">
                  <c:v>6pm</c:v>
                </c:pt>
                <c:pt idx="25">
                  <c:v>7pm</c:v>
                </c:pt>
                <c:pt idx="26">
                  <c:v>8pm</c:v>
                </c:pt>
                <c:pt idx="27">
                  <c:v>9pm</c:v>
                </c:pt>
                <c:pt idx="28">
                  <c:v>10pm</c:v>
                </c:pt>
                <c:pt idx="29">
                  <c:v>11pm</c:v>
                </c:pt>
                <c:pt idx="30">
                  <c:v>Sunday</c:v>
                </c:pt>
                <c:pt idx="31">
                  <c:v>1am</c:v>
                </c:pt>
                <c:pt idx="32">
                  <c:v>2am</c:v>
                </c:pt>
              </c:strCache>
            </c:strRef>
          </c:cat>
          <c:val>
            <c:numRef>
              <c:f>'Nov 11 Homecoming'!$K$45:$K$77</c:f>
              <c:numCache>
                <c:formatCode>General</c:formatCode>
                <c:ptCount val="33"/>
                <c:pt idx="0">
                  <c:v>309.74300000024959</c:v>
                </c:pt>
                <c:pt idx="1">
                  <c:v>281.72399999992922</c:v>
                </c:pt>
                <c:pt idx="2">
                  <c:v>261.80599999986589</c:v>
                </c:pt>
                <c:pt idx="3">
                  <c:v>249.61899999994785</c:v>
                </c:pt>
                <c:pt idx="4">
                  <c:v>278.7320000003092</c:v>
                </c:pt>
                <c:pt idx="5">
                  <c:v>300.65799999982119</c:v>
                </c:pt>
                <c:pt idx="6">
                  <c:v>240.76599999982864</c:v>
                </c:pt>
                <c:pt idx="7">
                  <c:v>226.94500000029802</c:v>
                </c:pt>
                <c:pt idx="8">
                  <c:v>229.96900000004098</c:v>
                </c:pt>
                <c:pt idx="9">
                  <c:v>226.03899999987334</c:v>
                </c:pt>
                <c:pt idx="10">
                  <c:v>221.18800000008196</c:v>
                </c:pt>
                <c:pt idx="11">
                  <c:v>220.59299999987707</c:v>
                </c:pt>
                <c:pt idx="12">
                  <c:v>216.71100000012666</c:v>
                </c:pt>
                <c:pt idx="13">
                  <c:v>220.75499999988824</c:v>
                </c:pt>
                <c:pt idx="14">
                  <c:v>239.60099999979138</c:v>
                </c:pt>
                <c:pt idx="15">
                  <c:v>258.28200000012293</c:v>
                </c:pt>
                <c:pt idx="16">
                  <c:v>273.25</c:v>
                </c:pt>
                <c:pt idx="17">
                  <c:v>277.53899999987334</c:v>
                </c:pt>
                <c:pt idx="18">
                  <c:v>326.7730000000447</c:v>
                </c:pt>
                <c:pt idx="19">
                  <c:v>353.039000000339</c:v>
                </c:pt>
                <c:pt idx="20">
                  <c:v>369.61699999962002</c:v>
                </c:pt>
                <c:pt idx="21">
                  <c:v>484.57800000021234</c:v>
                </c:pt>
                <c:pt idx="22">
                  <c:v>400.73499999986961</c:v>
                </c:pt>
                <c:pt idx="23">
                  <c:v>639.00799999991432</c:v>
                </c:pt>
                <c:pt idx="24">
                  <c:v>708.49200000008568</c:v>
                </c:pt>
                <c:pt idx="25">
                  <c:v>710.61700000008568</c:v>
                </c:pt>
                <c:pt idx="26">
                  <c:v>643.78099999995902</c:v>
                </c:pt>
                <c:pt idx="27">
                  <c:v>529.04300000006333</c:v>
                </c:pt>
                <c:pt idx="28">
                  <c:v>387.05899999989197</c:v>
                </c:pt>
                <c:pt idx="29">
                  <c:v>340.95600000023842</c:v>
                </c:pt>
                <c:pt idx="30">
                  <c:v>287.05499999970198</c:v>
                </c:pt>
                <c:pt idx="31">
                  <c:v>196.10900000017136</c:v>
                </c:pt>
                <c:pt idx="32">
                  <c:v>187.28200000012293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30880"/>
        <c:axId val="55954240"/>
      </c:areaChart>
      <c:catAx>
        <c:axId val="8313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of Day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55954240"/>
        <c:crosses val="autoZero"/>
        <c:auto val="1"/>
        <c:lblAlgn val="ctr"/>
        <c:lblOffset val="100"/>
        <c:noMultiLvlLbl val="0"/>
      </c:catAx>
      <c:valAx>
        <c:axId val="5595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 of Electricity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3130880"/>
        <c:crosses val="autoZero"/>
        <c:crossBetween val="midCat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7391961942257226"/>
          <c:y val="0.29948564572701336"/>
          <c:w val="0.21774704724409452"/>
          <c:h val="0.320833070224283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Comparison of Impact of Driving vs</a:t>
            </a:r>
            <a:r>
              <a:rPr lang="en-US" baseline="0" dirty="0" smtClean="0"/>
              <a:t> Flying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421700963850107"/>
          <c:y val="0.12403990262086804"/>
          <c:w val="0.76813593153796955"/>
          <c:h val="0.60331108068013239"/>
        </c:manualLayout>
      </c:layout>
      <c:barChart>
        <c:barDir val="col"/>
        <c:grouping val="stacked"/>
        <c:varyColors val="0"/>
        <c:ser>
          <c:idx val="0"/>
          <c:order val="0"/>
          <c:tx>
            <c:v>Travel</c:v>
          </c:tx>
          <c:spPr>
            <a:gradFill>
              <a:gsLst>
                <a:gs pos="59000">
                  <a:srgbClr val="FF3300"/>
                </a:gs>
                <a:gs pos="100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c:spPr>
          <c:invertIfNegative val="0"/>
          <c:cat>
            <c:strRef>
              <c:f>Sheet1!$C$2:$D$2</c:f>
              <c:strCache>
                <c:ptCount val="2"/>
                <c:pt idx="0">
                  <c:v>Drive</c:v>
                </c:pt>
                <c:pt idx="1">
                  <c:v>Fly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23.449174275584785</c:v>
                </c:pt>
                <c:pt idx="1">
                  <c:v>442.08983023956847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465728"/>
        <c:axId val="55952512"/>
      </c:barChart>
      <c:catAx>
        <c:axId val="8346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Per Person Impact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55952512"/>
        <c:crosses val="autoZero"/>
        <c:auto val="1"/>
        <c:lblAlgn val="ctr"/>
        <c:lblOffset val="100"/>
        <c:noMultiLvlLbl val="0"/>
      </c:catAx>
      <c:valAx>
        <c:axId val="55952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kg CO2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3465728"/>
        <c:crosses val="autoZero"/>
        <c:crossBetween val="between"/>
      </c:valAx>
      <c:spPr>
        <a:ln>
          <a:solidFill>
            <a:srgbClr val="003366"/>
          </a:solidFill>
        </a:ln>
      </c:spPr>
    </c:plotArea>
    <c:plotVisOnly val="1"/>
    <c:dispBlanksAs val="gap"/>
    <c:showDLblsOverMax val="0"/>
  </c:chart>
  <c:spPr>
    <a:solidFill>
      <a:schemeClr val="bg2">
        <a:alpha val="1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Relative Impacts </a:t>
            </a:r>
            <a:r>
              <a:rPr lang="en-US" sz="2400" dirty="0" smtClean="0"/>
              <a:t>by Category</a:t>
            </a:r>
            <a:endParaRPr lang="en-US" sz="2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'2012 v 2013'!$B$3</c:f>
              <c:strCache>
                <c:ptCount val="1"/>
                <c:pt idx="0">
                  <c:v>Travel</c:v>
                </c:pt>
              </c:strCache>
            </c:strRef>
          </c:tx>
          <c:spPr>
            <a:solidFill>
              <a:srgbClr val="333399"/>
            </a:solidFill>
          </c:spPr>
          <c:invertIfNegative val="0"/>
          <c:cat>
            <c:numRef>
              <c:f>'2012 v 2013'!$C$2:$D$2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'2012 v 2013'!$C$3:$D$3</c:f>
              <c:numCache>
                <c:formatCode>General</c:formatCode>
                <c:ptCount val="2"/>
                <c:pt idx="0">
                  <c:v>1950000</c:v>
                </c:pt>
                <c:pt idx="1">
                  <c:v>1470000</c:v>
                </c:pt>
              </c:numCache>
            </c:numRef>
          </c:val>
        </c:ser>
        <c:ser>
          <c:idx val="1"/>
          <c:order val="1"/>
          <c:tx>
            <c:strRef>
              <c:f>'2012 v 2013'!$B$4</c:f>
              <c:strCache>
                <c:ptCount val="1"/>
                <c:pt idx="0">
                  <c:v>Accommodations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'2012 v 2013'!$C$2:$D$2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'2012 v 2013'!$C$4:$D$4</c:f>
              <c:numCache>
                <c:formatCode>General</c:formatCode>
                <c:ptCount val="2"/>
                <c:pt idx="0">
                  <c:v>416000</c:v>
                </c:pt>
                <c:pt idx="1">
                  <c:v>365000</c:v>
                </c:pt>
              </c:numCache>
            </c:numRef>
          </c:val>
        </c:ser>
        <c:ser>
          <c:idx val="2"/>
          <c:order val="2"/>
          <c:tx>
            <c:strRef>
              <c:f>'2012 v 2013'!$B$5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'2012 v 2013'!$C$2:$D$2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'2012 v 2013'!$C$5:$D$5</c:f>
              <c:numCache>
                <c:formatCode>General</c:formatCode>
                <c:ptCount val="2"/>
                <c:pt idx="0">
                  <c:v>4040</c:v>
                </c:pt>
                <c:pt idx="1">
                  <c:v>39800</c:v>
                </c:pt>
              </c:numCache>
            </c:numRef>
          </c:val>
        </c:ser>
        <c:ser>
          <c:idx val="3"/>
          <c:order val="3"/>
          <c:tx>
            <c:strRef>
              <c:f>'2012 v 2013'!$B$6</c:f>
              <c:strCache>
                <c:ptCount val="1"/>
                <c:pt idx="0">
                  <c:v>Materials</c:v>
                </c:pt>
              </c:strCache>
            </c:strRef>
          </c:tx>
          <c:invertIfNegative val="0"/>
          <c:cat>
            <c:numRef>
              <c:f>'2012 v 2013'!$C$2:$D$2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'2012 v 2013'!$C$6:$D$6</c:f>
              <c:numCache>
                <c:formatCode>General</c:formatCode>
                <c:ptCount val="2"/>
                <c:pt idx="0">
                  <c:v>2300</c:v>
                </c:pt>
                <c:pt idx="1">
                  <c:v>1790</c:v>
                </c:pt>
              </c:numCache>
            </c:numRef>
          </c:val>
        </c:ser>
        <c:ser>
          <c:idx val="4"/>
          <c:order val="4"/>
          <c:tx>
            <c:strRef>
              <c:f>'2012 v 2013'!$B$7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'2012 v 2013'!$C$2:$D$2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'2012 v 2013'!$C$7:$D$7</c:f>
              <c:numCache>
                <c:formatCode>General</c:formatCode>
                <c:ptCount val="2"/>
                <c:pt idx="0">
                  <c:v>4550</c:v>
                </c:pt>
                <c:pt idx="1">
                  <c:v>13700.000000000002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58322944"/>
        <c:axId val="71736640"/>
        <c:axId val="0"/>
      </c:bar3DChart>
      <c:catAx>
        <c:axId val="58322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Homecoming 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1736640"/>
        <c:crosses val="autoZero"/>
        <c:auto val="1"/>
        <c:lblAlgn val="ctr"/>
        <c:lblOffset val="100"/>
        <c:noMultiLvlLbl val="0"/>
      </c:catAx>
      <c:valAx>
        <c:axId val="71736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Kg of CO2 Equivalents</a:t>
                </a:r>
              </a:p>
            </c:rich>
          </c:tx>
          <c:layout>
            <c:manualLayout>
              <c:xMode val="edge"/>
              <c:yMode val="edge"/>
              <c:x val="1.5663157874614447E-2"/>
              <c:y val="0.309708916084565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83229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Relative Impact of Local and Non-Local Meat 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gradFill>
              <a:gsLst>
                <a:gs pos="72000">
                  <a:srgbClr val="FF3300"/>
                </a:gs>
                <a:gs pos="100000">
                  <a:schemeClr val="bg2"/>
                </a:gs>
              </a:gsLst>
              <a:lin ang="5400000" scaled="0"/>
            </a:gradFill>
            <a:ln>
              <a:gradFill>
                <a:gsLst>
                  <a:gs pos="0">
                    <a:srgbClr val="C00000"/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Ground Beef (Bulk)-Non-Local</c:v>
                </c:pt>
                <c:pt idx="1">
                  <c:v>Pork Tenderloin- Non- Local</c:v>
                </c:pt>
                <c:pt idx="2">
                  <c:v>Ground Beef (Bulk)-Local</c:v>
                </c:pt>
                <c:pt idx="3">
                  <c:v>Pork Tenderloin-Local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1.41</c:v>
                </c:pt>
                <c:pt idx="1">
                  <c:v>1.33</c:v>
                </c:pt>
                <c:pt idx="2">
                  <c:v>0.12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78464"/>
        <c:axId val="55957120"/>
      </c:barChart>
      <c:catAx>
        <c:axId val="82878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Type of Meat</a:t>
                </a:r>
              </a:p>
            </c:rich>
          </c:tx>
          <c:layout>
            <c:manualLayout>
              <c:xMode val="edge"/>
              <c:yMode val="edge"/>
              <c:x val="0.41987241356959709"/>
              <c:y val="0.9255347429397414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957120"/>
        <c:crosses val="autoZero"/>
        <c:auto val="1"/>
        <c:lblAlgn val="ctr"/>
        <c:lblOffset val="100"/>
        <c:noMultiLvlLbl val="0"/>
      </c:catAx>
      <c:valAx>
        <c:axId val="55957120"/>
        <c:scaling>
          <c:orientation val="minMax"/>
        </c:scaling>
        <c:delete val="0"/>
        <c:axPos val="l"/>
        <c:majorGridlines>
          <c:spPr>
            <a:ln>
              <a:solidFill>
                <a:schemeClr val="accent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Tons of Carbon Dioxide Equivalents</a:t>
                </a:r>
              </a:p>
            </c:rich>
          </c:tx>
          <c:layout>
            <c:manualLayout>
              <c:xMode val="edge"/>
              <c:yMode val="edge"/>
              <c:x val="1.349465048678144E-2"/>
              <c:y val="9.759149671508453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2878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Impact of Local Transportation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Sheet1!$Q$257</c:f>
              <c:strCache>
                <c:ptCount val="1"/>
                <c:pt idx="0">
                  <c:v>Bike</c:v>
                </c:pt>
              </c:strCache>
            </c:strRef>
          </c:tx>
          <c:spPr>
            <a:solidFill>
              <a:srgbClr val="003366"/>
            </a:solidFill>
          </c:spPr>
          <c:invertIfNegative val="0"/>
          <c:cat>
            <c:strRef>
              <c:f>Sheet1!$R$256:$S$256</c:f>
              <c:strCache>
                <c:ptCount val="2"/>
                <c:pt idx="0">
                  <c:v>&lt;5 miles</c:v>
                </c:pt>
                <c:pt idx="1">
                  <c:v>5&lt;x&lt;25 miles</c:v>
                </c:pt>
              </c:strCache>
            </c:strRef>
          </c:cat>
          <c:val>
            <c:numRef>
              <c:f>Sheet1!$R$257:$S$257</c:f>
              <c:numCache>
                <c:formatCode>General</c:formatCode>
                <c:ptCount val="2"/>
                <c:pt idx="0">
                  <c:v>70.900000000000006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Sheet1!$Q$258</c:f>
              <c:strCache>
                <c:ptCount val="1"/>
                <c:pt idx="0">
                  <c:v>Bus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Sheet1!$R$256:$S$256</c:f>
              <c:strCache>
                <c:ptCount val="2"/>
                <c:pt idx="0">
                  <c:v>&lt;5 miles</c:v>
                </c:pt>
                <c:pt idx="1">
                  <c:v>5&lt;x&lt;25 miles</c:v>
                </c:pt>
              </c:strCache>
            </c:strRef>
          </c:cat>
          <c:val>
            <c:numRef>
              <c:f>Sheet1!$R$258:$S$258</c:f>
              <c:numCache>
                <c:formatCode>General</c:formatCode>
                <c:ptCount val="2"/>
                <c:pt idx="0">
                  <c:v>161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Sheet1!$Q$259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strRef>
              <c:f>Sheet1!$R$256:$S$256</c:f>
              <c:strCache>
                <c:ptCount val="2"/>
                <c:pt idx="0">
                  <c:v>&lt;5 miles</c:v>
                </c:pt>
                <c:pt idx="1">
                  <c:v>5&lt;x&lt;25 miles</c:v>
                </c:pt>
              </c:strCache>
            </c:strRef>
          </c:cat>
          <c:val>
            <c:numRef>
              <c:f>Sheet1!$R$259:$S$259</c:f>
              <c:numCache>
                <c:formatCode>General</c:formatCode>
                <c:ptCount val="2"/>
                <c:pt idx="0">
                  <c:v>2570</c:v>
                </c:pt>
                <c:pt idx="1">
                  <c:v>55300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882048"/>
        <c:axId val="83707008"/>
      </c:barChart>
      <c:catAx>
        <c:axId val="82882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Distance Traveled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83707008"/>
        <c:crosses val="autoZero"/>
        <c:auto val="1"/>
        <c:lblAlgn val="ctr"/>
        <c:lblOffset val="100"/>
        <c:noMultiLvlLbl val="0"/>
      </c:catAx>
      <c:valAx>
        <c:axId val="8370700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Percentage of Impact in terms of kg CO2 Equivalents</a:t>
                </a:r>
              </a:p>
            </c:rich>
          </c:tx>
          <c:layout>
            <c:manualLayout>
              <c:xMode val="edge"/>
              <c:yMode val="edge"/>
              <c:x val="2.2954924874791317E-2"/>
              <c:y val="0.1082296574450857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2882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96F24-63A3-4CF2-9C8E-C924E3036103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313B-185B-44FE-A9D3-6DEE70ED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2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Fonts used:</a:t>
            </a:r>
          </a:p>
          <a:p>
            <a:r>
              <a:rPr lang="en-US" dirty="0"/>
              <a:t>Archer</a:t>
            </a:r>
          </a:p>
          <a:p>
            <a:r>
              <a:rPr lang="en-US" dirty="0"/>
              <a:t>Berkeley</a:t>
            </a:r>
          </a:p>
          <a:p>
            <a:r>
              <a:rPr lang="en-US" dirty="0" err="1"/>
              <a:t>Friz</a:t>
            </a:r>
            <a:r>
              <a:rPr lang="en-US" dirty="0"/>
              <a:t> </a:t>
            </a:r>
            <a:r>
              <a:rPr lang="en-US" dirty="0" err="1"/>
              <a:t>Quadrata</a:t>
            </a:r>
            <a:endParaRPr lang="en-US" dirty="0"/>
          </a:p>
          <a:p>
            <a:r>
              <a:rPr lang="en-US" dirty="0"/>
              <a:t>Hel </a:t>
            </a:r>
            <a:r>
              <a:rPr lang="en-US" dirty="0" err="1"/>
              <a:t>Neue</a:t>
            </a:r>
            <a:r>
              <a:rPr lang="en-US" dirty="0"/>
              <a:t> Cond</a:t>
            </a:r>
          </a:p>
          <a:p>
            <a:r>
              <a:rPr lang="en-US" dirty="0"/>
              <a:t>Ideal Sans</a:t>
            </a:r>
          </a:p>
          <a:p>
            <a:r>
              <a:rPr lang="en-US" dirty="0" err="1"/>
              <a:t>Sentinal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19617-07B7-4AA5-91B7-DAE700397A4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8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13B-185B-44FE-A9D3-6DEE70EDB9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13B-185B-44FE-A9D3-6DEE70EDB9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313B-185B-44FE-A9D3-6DEE70EDB9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Always end a presentation with a sunset!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19617-07B7-4AA5-91B7-DAE700397A4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5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Student involvement in research is the defining characteristic of this project. Many students with many different interests and abilities are required to perform an Event LCA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19617-07B7-4AA5-91B7-DAE700397A4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5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list of the most involved advisors and Homecoming stakeholders/partners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19617-07B7-4AA5-91B7-DAE700397A4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Interpretation of 2012 Results, continued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19617-07B7-4AA5-91B7-DAE700397A4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04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1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6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05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56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9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41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97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1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7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16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972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60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EBB4-90A3-4BCC-AFE7-7DF04B1B93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4727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EBB4-90A3-4BCC-AFE7-7DF04B1B93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519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951F0-C4B9-48E0-A029-BD8E406FEF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60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90AFF-2783-4D8B-9CC9-1C50E34D6E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36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05F9F-653C-49FC-BCF0-04141FC61B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5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58C89-164E-468F-971E-7027D25172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16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B0FC9-195F-4FDB-85A4-93DE5187B4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0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B9B39-43AF-42F5-AE77-9B16D9D5C5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7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27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776EC-E704-4F16-9996-7682EE5401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29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AE1B-44BC-4C55-8DA2-0E509FB6D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921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27298-618F-44F3-8174-93264013CC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526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3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9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5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64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821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31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46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73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749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35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7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12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3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1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45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5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61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21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1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34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58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EBB4-90A3-4BCC-AFE7-7DF04B1B93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2872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EBB4-90A3-4BCC-AFE7-7DF04B1B93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56412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951F0-C4B9-48E0-A029-BD8E406FEF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929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90AFF-2783-4D8B-9CC9-1C50E34D6E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990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05F9F-653C-49FC-BCF0-04141FC61B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49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58C89-164E-468F-971E-7027D25172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54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B0FC9-195F-4FDB-85A4-93DE5187B4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971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B9B39-43AF-42F5-AE77-9B16D9D5C5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2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776EC-E704-4F16-9996-7682EE5401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3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AE1B-44BC-4C55-8DA2-0E509FB6D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57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27298-618F-44F3-8174-93264013CC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028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2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14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10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04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609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2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52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89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02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30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64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85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54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2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9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49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66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27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72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8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6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32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50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EBB4-90A3-4BCC-AFE7-7DF04B1B93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747834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FEBB4-90A3-4BCC-AFE7-7DF04B1B93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0083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78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951F0-C4B9-48E0-A029-BD8E406FEF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5045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90AFF-2783-4D8B-9CC9-1C50E34D6E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613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05F9F-653C-49FC-BCF0-04141FC61B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3862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58C89-164E-468F-971E-7027D25172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869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7B0FC9-195F-4FDB-85A4-93DE5187B4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903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B9B39-43AF-42F5-AE77-9B16D9D5C5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04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B776EC-E704-4F16-9996-7682EE5401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30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DAE1B-44BC-4C55-8DA2-0E509FB6D17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635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376B-B0D0-43A2-9FE5-ABBAECB1BD41}" type="datetimeFigureOut">
              <a:rPr lang="en-US" smtClean="0">
                <a:solidFill>
                  <a:srgbClr val="DFDCB7"/>
                </a:solidFill>
              </a:rPr>
              <a:pPr/>
              <a:t>3/31/2014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27298-618F-44F3-8174-93264013CC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7208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6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44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19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2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346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3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97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06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6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0CA5-0674-486C-B8E6-FB9469D622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42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2.jpg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image" Target="../media/image2.jpg"/><Relationship Id="rId8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image" Target="../media/image2.jpg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tx2">
                <a:lumMod val="20000"/>
                <a:lumOff val="80000"/>
              </a:schemeClr>
            </a:gs>
            <a:gs pos="25000">
              <a:schemeClr val="tx2">
                <a:lumMod val="20000"/>
                <a:lumOff val="80000"/>
              </a:schemeClr>
            </a:gs>
            <a:gs pos="100000">
              <a:srgbClr val="0070C0"/>
            </a:gs>
            <a:gs pos="98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2CF3-56F3-4F87-A076-AE2CFCDA342C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6443-8EB2-4DCF-AEB9-261BED005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1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tx2">
                <a:lumMod val="20000"/>
                <a:lumOff val="80000"/>
              </a:schemeClr>
            </a:gs>
            <a:gs pos="25000">
              <a:schemeClr val="tx2">
                <a:lumMod val="20000"/>
                <a:lumOff val="80000"/>
              </a:schemeClr>
            </a:gs>
            <a:gs pos="100000">
              <a:srgbClr val="0070C0"/>
            </a:gs>
            <a:gs pos="98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FEBB4-90A3-4BCC-AFE7-7DF04B1B936D}" type="slidenum">
              <a:rPr lang="en-US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8E376B-B0D0-43A2-9FE5-ABBAECB1BD41}" type="datetimeFigureOut">
              <a:rPr lang="en-US" smtClean="0">
                <a:solidFill>
                  <a:srgbClr val="DFDCB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3/31/2014</a:t>
            </a:fld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FEBB4-90A3-4BCC-AFE7-7DF04B1B936D}" type="slidenum">
              <a:rPr lang="en-US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8E376B-B0D0-43A2-9FE5-ABBAECB1BD41}" type="datetimeFigureOut">
              <a:rPr lang="en-US" smtClean="0">
                <a:solidFill>
                  <a:srgbClr val="DFDCB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3/31/2014</a:t>
            </a:fld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FEBB4-90A3-4BCC-AFE7-7DF04B1B936D}" type="slidenum">
              <a:rPr lang="en-US" alt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8E376B-B0D0-43A2-9FE5-ABBAECB1BD41}" type="datetimeFigureOut">
              <a:rPr lang="en-US" smtClean="0">
                <a:solidFill>
                  <a:srgbClr val="DFDCB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3/31/2014</a:t>
            </a:fld>
            <a:endParaRPr lang="en-US">
              <a:solidFill>
                <a:srgbClr val="DFDCB7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84188" y="0"/>
            <a:ext cx="857878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Using Life Cycle Assessment to Assess and Reduce the Footprint of ‘Mega-Events’ at the University of Arizona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5943" y="3949586"/>
            <a:ext cx="87521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FontTx/>
              <a:buNone/>
            </a:pPr>
            <a:endParaRPr lang="en-US" altLang="en-US" sz="2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iz Quadrata Std" pitchFamily="34" charset="0"/>
            </a:endParaRP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sz="2800" b="1" kern="0" spc="50" dirty="0" smtClean="0">
                <a:ln w="13500">
                  <a:solidFill>
                    <a:srgbClr val="A9A57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iz Quadrata Std" pitchFamily="34" charset="0"/>
              </a:rPr>
              <a:t>Leah Edwards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kern="0" spc="50" dirty="0" smtClean="0">
                <a:ln w="13500">
                  <a:solidFill>
                    <a:srgbClr val="A9A57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iz Quadrata Std" pitchFamily="34" charset="0"/>
              </a:rPr>
              <a:t>Jake Knight, UA Office of Sustainability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sz="2400" b="1" kern="0" spc="50" dirty="0" smtClean="0">
                <a:ln w="13500">
                  <a:solidFill>
                    <a:srgbClr val="A9A57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Friz Quadrata Std" pitchFamily="34" charset="0"/>
              </a:rPr>
              <a:t>Mentors: Dr. Joe Abraham and Dr. Paul Blowers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78363"/>
            <a:ext cx="9144000" cy="87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9CBEBD"/>
              </a:solidFill>
            </a:endParaRPr>
          </a:p>
        </p:txBody>
      </p:sp>
      <p:pic>
        <p:nvPicPr>
          <p:cNvPr id="1026" name="Picture 2" descr="http://www.public.asu.edu/%7Eedimaggi/Pictures/SpaceGrantConsortium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6" y="5978363"/>
            <a:ext cx="481032" cy="8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A Logo Sma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394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2ggngOU4wXIVIX7CVoYVi7yqc0O0E3BUM9bv_gleReoNkXkliR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 t="13271" r="20369" b="10553"/>
          <a:stretch/>
        </p:blipFill>
        <p:spPr bwMode="auto">
          <a:xfrm>
            <a:off x="8026630" y="5996993"/>
            <a:ext cx="1036347" cy="84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hQQEBUSERQVFBQVFRgVFxcXFBUUFBUYGxgWFBQYFRYYGyYfGBkjGhUcHy8jIyopLC0tFx4xNTAqNSYrLCkBCQoKDgwOGg8PGikhHCIwLCwtLy8sLCwpLywsNS0sLCkyLCksLCwsKSwsLDQpKSwpLCwpLCwpLCwsLCwqKSwsLP/AABEIAHgAyAMBIgACEQEDEQH/xAAcAAEAAQUBAQAAAAAAAAAAAAAABgEDBAUHAgj/xABAEAABAwIDBAYGBwcFAQAAAAABAAIDBBEFEiEGEzFBByJRYXGBFDJyobLBIzM0QoKRsRU2UmKz0fAkU4OS4Rf/xAAYAQEBAQEBAAAAAAAAAAAAAAAAAQIDBP/EACcRAAICAgIBAwMFAAAAAAAAAAABAhEDEiExQRNRYXGBoQQiYrHh/9oADAMBAAIRAxEAPwDuKIiAIiIAiIgCIiAIiIAiIgCIiAIiIAiIgCIiAIiIAiIgCIiAIiIAiIgCIiAIiIAiIgCIiAIiIAiIgCIiAIiIAiIgCIiAIiIAiIgCoqqiAsVlYyGN0kjg1jAXOcTYADmuU4t0zTSzCLD4Qczg1rpAXPkJ0GWMEZb95J8FmdOOKuZDBTtJAlc579eIZlyj/s+/4VCtjqNrIn1MlxfeMuNHNijYH1JYeT3544WnlvHFe7Dhj6fqT5vo8eXLLfWP3JP/APVq2jka2uhikY4XDojYOGgJieHOY+x0t26EhdNwTHYq2Fs0DszHadjmkcWuHJwXH5af0imyPjjiMrS8NiFo2SejmqpZI2/cLomPhePvZWk66rC6MHSTyTUTJpIBPHnD4yczHxua641HFt2nVWeGMoOS4a7+hmGWSko9pkww/bfEK6vkio2RCCGUB+b1t2JCwuzOPrENJAAVzaLbeufiTqDD2R5mDUyaknKHuNybBoBt2qJbA7MSVVRVMjq5qcxmznx+tJ15G9brDm2/mlFszK7G5aQVczZGhxNQD9K76Np163fbjyXR48ak+uF7flkU5tLvl+50YV2JjEYmGNvohYzevAbo/dkyWOa9s+nBTAlcsqK6ePaKnpt/K6MRxgtzuyuIhddzm3tckXXnG6ifFMZdQMnkhp4QS/dmxcWhuYkjibuDddB2LyvDtXSVWd1kq/LujqoKqVy/A6Krw3FRStdUVFHKB1nte9rCQbEv9VpBbY2sCDwVqoklxnFp6bfyQ0tMCC2N2Rz3NcGEkjj1r8QbAaC+qz6HL54q7/w16vxz0dVaVVcq2bq5sOxn9nOmkmp5G3ZvHFzmktL2kE8D1S020U/2oxg0lHNUAXMbC4A8C7g2/dchYnjcWkub6NRyWm/Y2t15e5ch2d2OqcSpDXSVk7Z3l5iAeQwZSQ3MAdASODbWFuK2Ox1bPi+GvhfUSQzQytvKz6xzLZmh1iLniD4BblgS83Tp8GFlb8dnvZXbbEMSqyYWRNpI5AJAR1ww5rWcTcusL6DmumhcT6H8CfM98zaiSJsMsZdG31Jrtdo/UfNdsC1+pUYz1j4JgcpRuXkqiIvMegIiIAiIgCIrNTVNjbmcQAgLyoVqm7SRE2uR3lunn2LZscHAEc9VE0+iWc46asCdLSx1DAT6O52cD/bfbM7wDmtv3EqB7MYjGabcyOiGUzNeyWY04khmERcWygGzmyQjQC5a7RfQckYcCCLgixB1B7bhQebouiifLLQyOp5ZGFjdM7IruaXOYLgg2FhrYXXtxZkoaS+x5smFuW0SD4piQhiMxtYtfuuo6MTSviFMzcRu6wpoIbgONsznd+mZ0I4C4zyVZFmMaYmH+J5sX29luh9ruK21J0M7yXe1tXJOSdQAQ53c573ONvCy6JTUsVLC1jA2KKMWAGjWhXLnioOMXd9szDE3LaXg5p0QfbcQ9of1ZlTCf3rn9l/9Jilux+xkdFJNPFK6T0g3Nw0Add7tCBrq4jyXul2GZHib8R3jy94IyWblF2hmh48lJZouUmvKr+jUccqj8OyHYp+9cPss/ouXrZP6LaWsa42LxLlvzuYpNPIe5Suv2LjOIjE3SvDo2jqBrS0hrCzjx4FYuP7ERYjK2sgmkp529XeMHG2gu24NwDa4IT1ocR/jRHCXL+bNlW7aRxYhHQZHukkAdmblyNuHHrXN+Db8OYXM9nNlIq3Fq6GpMjcj5HtyPyE3mN79ujwfNdA2W6PW0c7qqaaSpqHAjePFsoNgbC5N7C3HhdeNoOjttRVel09RJS1HBz2AODtLXIJGttDrYrMJwhcYurXfyalCUqk156NHhez+HUeLxQRmpdVN67buzRi7HHrn2f1CkvSZCX4TUhvJgd5Ne0n3D3LzsrsCyjmfUySvqal4IMr7AgG17AE2vYczopLVsYY3CQXYWkOBFwW26wI56LE8i3Uk7qjcYftaqrIr0X1Tf2RAbgBgeHG+gyvcTfs01Uc6D4ju6x+uVz2AeID3Hzs8K/B0XBzXilr54qZ7jmiy3HYRcuF/MHzU32f2eioacQQg5RcknVz3Hi5x5krc8kKlq72aMQjJuNrogPQT9VVe3H8L11UKG9H+zkNDHNuZXyB5a52dgbazTa1uNwVJqfE2PY57SSG8dDfQX4eC458kZZG0dMS1gkzMRYtJiDZWlzb2BtqLd6901W2QEscHAdn5rlZ1L6KiqqAiIgKKPbTnrR39XW/5i/u+akKw68RPtHKRc8ATY9mixNWiSVotVNEyeHKzL/KQNB+S8lxpaf8AjLTbs0J+V1r6zBnQAyQvdpqRzt+h816qa0y0Zc7jmAPYbELF145Mm1irs0G9tbql1r9l9L+SsU2Mh0Jmc21ja17+HIdq8032L/id+hWHhVJvaRzL2u42PeLEK2+PoLLhxqXJvN0N325tbf5zVMXry+C7WEseLl1/VIPAi3crIqJYGZJYw+Ph3W7L/wB1mV8rXUZMYs0gWFrW6wus26f0HweMHrS2LrMIYxpIfe+bXkvIxqVzS9kQLB366cVfoHNFGDJq3Kbjt1KxY6mR8REMbY4wDqfO9gPNXlJIc0Z8eItlp3SZbgA3aeGg1HgrNJiAFO6RrA0Anqg6cRzssTCvscv4vhCpSfYH+J/UJs/wLL/7ckczNHETb1je4HcO1ZmHYqJYy86Zb5uY4XuFawMf6Yfi+awcAcBBKX+qDr4ZUTfF+SJl9uMyvBfHECwX4nU2WQ3EBPTPcBbquBHYcpWJDVyPjIgjayPXrE+N7BeMG+yzfi+AKKTLbLeFVz2xZYoy8gkuPIcCPEra4Xim/adLObxF9PJWdmh9D+I/JYmC6VEwH83xafNE2qIuKMrCapskchbGGW4gc+rz0WPs+61PISLgEm3b1AbLzs79VN/n3SmCfZpvxfAifQXgvU1feAuihHrEFrTw0vm4LEwGpexrg2PML3Lr2AIboOHOyy9nfs7/ABd8ITZX6t/tD4QituIXgzcKxPftJtlINrXv3g8F5w7FDM97ctg3nfjqQP0WspJdxLO3llLh5aj4vcszZmG0Rdzc4nyHV/8AfNajJtlTZuURF1NlLLUY5hrnlskerm8u3W4t5/qtwqFRpMjVkfqKyeVhjEJaSLE8u+1+HvWQcIIpTENXet4m97LcWSyxr7k1I7TvnMO5EVrNIzHQW10t28l7psOk9FdHYtfmzDW3ZzC39ksqoCiPuqZnRbrcuzFuUuPDsusn9mOFIYhq61/O97Lb2SyKIoj9PBK+B0LmZbN6pJ4nMCAlG+bd7ndFp1Gc6AA35c+PIqQWSymnyNSP4dTSNhlicwi4Njcaki1h+SuU9E8Ub2FpzG9hpfiFvLJZXRDU12EQOZAGuBB62nPiVgYbhr/R5WOGUuta/gFILJZNRqiPULpms3IiIOozE2aL/r5FVw2lkZHLG5h1DiDcamwAA8VILJZTQakcoXT08ZG6LgSbdrT2kC9wVlYHh7mB73izn8ufM6+JK3NksroKNHglG9kcgc0gnhe2vVITCaN7IJGuaQXZrDTXq2W8slk0Q1NTgdI5kLmvBaSTx8AFi4LFLC7dmM5S7V3Zpbz4KQWVHBNevgURraWG0jXD7zbeNiB8wt/RQZI2t7Ggf3961cODSOka+Z4fl4ADs1HvW7UjHlsJc2VREXQ0EREAREQBERAEREAREQBERAEREAREQBERAER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155575" y="-6858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2F2B2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239698"/>
              </p:ext>
            </p:extLst>
          </p:nvPr>
        </p:nvGraphicFramePr>
        <p:xfrm>
          <a:off x="0" y="1632031"/>
          <a:ext cx="9144000" cy="522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9" descr="http://www.rankopedia.com/CandidatePix/71717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0" b="10419"/>
          <a:stretch/>
        </p:blipFill>
        <p:spPr bwMode="auto">
          <a:xfrm>
            <a:off x="1066800" y="1752600"/>
            <a:ext cx="3124200" cy="172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09551" y="457200"/>
            <a:ext cx="8724900" cy="1128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Impact of Energy</a:t>
            </a:r>
            <a:endParaRPr lang="en-US" altLang="en-US" sz="3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deal Sans Light" pitchFamily="50" charset="0"/>
            </a:endParaRPr>
          </a:p>
          <a:p>
            <a:endParaRPr lang="en-US" altLang="en-US" sz="3000" dirty="0" smtClean="0"/>
          </a:p>
          <a:p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47737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8801" y="533400"/>
            <a:ext cx="8081799" cy="57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Impact of Travel</a:t>
            </a:r>
          </a:p>
          <a:p>
            <a:endParaRPr lang="en-US" altLang="en-US" sz="3000" smtClean="0"/>
          </a:p>
          <a:p>
            <a:endParaRPr lang="en-US" altLang="en-US" sz="3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0" y="1295400"/>
            <a:ext cx="80772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48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28798" y="533400"/>
            <a:ext cx="8081799" cy="57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Impact of Travel</a:t>
            </a:r>
          </a:p>
          <a:p>
            <a:endParaRPr lang="en-US" altLang="en-US" sz="3000" dirty="0" smtClean="0"/>
          </a:p>
          <a:p>
            <a:endParaRPr lang="en-US" altLang="en-US" sz="3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628128"/>
              </p:ext>
            </p:extLst>
          </p:nvPr>
        </p:nvGraphicFramePr>
        <p:xfrm>
          <a:off x="350725" y="1205620"/>
          <a:ext cx="8437944" cy="544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86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1101" y="596020"/>
            <a:ext cx="8081799" cy="57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3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Total Impact of Homecoming</a:t>
            </a:r>
            <a:endParaRPr lang="en-US" altLang="en-US" sz="3600" kern="0" dirty="0" smtClean="0"/>
          </a:p>
          <a:p>
            <a:pPr marL="0" indent="0" algn="ctr" eaLnBrk="1" hangingPunct="1">
              <a:buFontTx/>
              <a:buNone/>
            </a:pPr>
            <a:endParaRPr lang="en-US" altLang="en-US" sz="3600" kern="0" dirty="0" smtClean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69235010"/>
              </p:ext>
            </p:extLst>
          </p:nvPr>
        </p:nvGraphicFramePr>
        <p:xfrm>
          <a:off x="387084" y="1371600"/>
          <a:ext cx="8369832" cy="538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808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376" y="596020"/>
            <a:ext cx="8081799" cy="57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3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2013 Impact Mitigation Strategies</a:t>
            </a:r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</p:txBody>
      </p:sp>
      <p:pic>
        <p:nvPicPr>
          <p:cNvPr id="9" name="Picture 2" descr="C:\Users\jakeknight.SA\Dropbox\DeepGreen\VisualCommunications\UAAAlogos\hc2013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8" y="1265887"/>
            <a:ext cx="8116393" cy="18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40" y="3138980"/>
            <a:ext cx="5270669" cy="35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5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376" y="596020"/>
            <a:ext cx="8081799" cy="57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3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2013 Impact Mitigation Strategies</a:t>
            </a:r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</p:txBody>
      </p:sp>
      <p:pic>
        <p:nvPicPr>
          <p:cNvPr id="6" name="Picture 5" descr="C:\Users\jakeknight.SA\Dropbox\DeepGreen\Presentations and Papers\AASHE_Oct2013\IMG_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r="20637"/>
          <a:stretch/>
        </p:blipFill>
        <p:spPr bwMode="auto">
          <a:xfrm>
            <a:off x="6105129" y="4114800"/>
            <a:ext cx="30403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akeknight.SA\Dropbox\DeepGreen\Presentations and Papers\AASHE_Oct2013\IMG_23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r="9794"/>
          <a:stretch/>
        </p:blipFill>
        <p:spPr bwMode="auto">
          <a:xfrm>
            <a:off x="2625" y="4114800"/>
            <a:ext cx="31546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jakeknight.SA\Dropbox\DeepGreen\Presentations and Papers\AASHE_Oct2013\IMG_23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r="11592"/>
          <a:stretch/>
        </p:blipFill>
        <p:spPr bwMode="auto">
          <a:xfrm>
            <a:off x="3236756" y="4114800"/>
            <a:ext cx="278892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jakeknight.SA\Dropbox\DeepGreen\VisualCommunications\Bin_Images\ba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26" y="1600200"/>
            <a:ext cx="5770365" cy="21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6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376" y="596020"/>
            <a:ext cx="8081799" cy="57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3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2013 Impact Mitigation Strategies</a:t>
            </a:r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986084"/>
              </p:ext>
            </p:extLst>
          </p:nvPr>
        </p:nvGraphicFramePr>
        <p:xfrm>
          <a:off x="361263" y="1600200"/>
          <a:ext cx="8470023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 descr="http://www.lowcountrybbq.com/media/catalog/product/cache/1/image/9df78eab33525d08d6e5fb8d27136e95/l/o/lowcountry0307ret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t="9623" r="8174" b="4526"/>
          <a:stretch/>
        </p:blipFill>
        <p:spPr bwMode="auto">
          <a:xfrm>
            <a:off x="6926287" y="2140949"/>
            <a:ext cx="1876425" cy="13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2.bp.blogspot.com/-U67bh3Hp2r8/TsiH0Wa11VI/AAAAAAAAD7I/SJuBWyy2w1U/s1600/Shredded+Korean+Beef+Tacos+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19" y="2140950"/>
            <a:ext cx="1899821" cy="131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67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5376" y="596020"/>
            <a:ext cx="8081799" cy="57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36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2013 Impact Mitigation Strategies</a:t>
            </a:r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  <a:p>
            <a:pPr marL="0" indent="0" algn="ctr" eaLnBrk="1" hangingPunct="1">
              <a:buFontTx/>
              <a:buNone/>
            </a:pPr>
            <a:endParaRPr lang="en-US" altLang="en-US" sz="3000" kern="0" dirty="0" smtClean="0"/>
          </a:p>
        </p:txBody>
      </p:sp>
      <p:pic>
        <p:nvPicPr>
          <p:cNvPr id="8" name="Picture 4" descr="n.9.20.valet.rgb.k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49362"/>
            <a:ext cx="2599724" cy="389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653611"/>
              </p:ext>
            </p:extLst>
          </p:nvPr>
        </p:nvGraphicFramePr>
        <p:xfrm>
          <a:off x="0" y="1818640"/>
          <a:ext cx="6085840" cy="432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4941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5943" y="533400"/>
            <a:ext cx="8752113" cy="57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Summary and Conclusions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  <a:latin typeface="HelveticaNeueLT Std Cn" pitchFamily="34" charset="0"/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Quantifying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environmental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impact using life cycle assessments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is challenging but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beneficial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Many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different activities and types of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impact to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consider</a:t>
            </a:r>
          </a:p>
          <a:p>
            <a:pPr eaLnBrk="1" hangingPunct="1"/>
            <a:r>
              <a:rPr lang="en-US" altLang="en-US" sz="2800" kern="0" dirty="0" smtClean="0">
                <a:latin typeface="HelveticaNeueLT Std Cn" pitchFamily="34" charset="0"/>
              </a:rPr>
              <a:t>Value Added </a:t>
            </a:r>
            <a:r>
              <a:rPr lang="en-US" altLang="en-US" sz="2800" kern="0" dirty="0">
                <a:latin typeface="HelveticaNeueLT Std Cn" pitchFamily="34" charset="0"/>
              </a:rPr>
              <a:t>t</a:t>
            </a:r>
            <a:r>
              <a:rPr lang="en-US" altLang="en-US" sz="2800" kern="0" dirty="0" smtClean="0">
                <a:latin typeface="HelveticaNeueLT Std Cn" pitchFamily="34" charset="0"/>
              </a:rPr>
              <a:t>hrough Impact Mitigation</a:t>
            </a:r>
            <a:br>
              <a:rPr lang="en-US" altLang="en-US" sz="2800" kern="0" dirty="0" smtClean="0">
                <a:latin typeface="HelveticaNeueLT Std Cn" pitchFamily="34" charset="0"/>
              </a:rPr>
            </a:br>
            <a:endParaRPr lang="en-US" altLang="en-US" sz="2800" kern="0" dirty="0" smtClean="0">
              <a:latin typeface="HelveticaNeueLT Std Cn" pitchFamily="34" charset="0"/>
            </a:endParaRPr>
          </a:p>
          <a:p>
            <a:pPr eaLnBrk="1" hangingPunct="1"/>
            <a:r>
              <a:rPr lang="en-US" altLang="en-US" sz="2800" b="1" kern="0" dirty="0" smtClean="0">
                <a:solidFill>
                  <a:srgbClr val="C00000"/>
                </a:solidFill>
                <a:latin typeface="HelveticaNeueLT Std Cn" pitchFamily="34" charset="0"/>
              </a:rPr>
              <a:t>PROJECTPAWPRINT.ARIZONA.EDU</a:t>
            </a:r>
          </a:p>
          <a:p>
            <a:pPr lvl="1" eaLnBrk="1" hangingPunct="1"/>
            <a:r>
              <a:rPr lang="en-US" altLang="en-US" sz="2800" kern="0" dirty="0" smtClean="0">
                <a:latin typeface="HelveticaNeueLT Std Cn" pitchFamily="34" charset="0"/>
              </a:rPr>
              <a:t>Actionable Data for Event </a:t>
            </a:r>
          </a:p>
          <a:p>
            <a:pPr marL="457200" lvl="1" indent="0" eaLnBrk="1" hangingPunct="1">
              <a:buNone/>
            </a:pPr>
            <a:r>
              <a:rPr lang="en-US" altLang="en-US" sz="2800" kern="0" dirty="0">
                <a:latin typeface="HelveticaNeueLT Std Cn" pitchFamily="34" charset="0"/>
              </a:rPr>
              <a:t> </a:t>
            </a:r>
            <a:r>
              <a:rPr lang="en-US" altLang="en-US" sz="2800" kern="0" dirty="0" smtClean="0">
                <a:latin typeface="HelveticaNeueLT Std Cn" pitchFamily="34" charset="0"/>
              </a:rPr>
              <a:t>  Organizers, Campus Facilitators, </a:t>
            </a:r>
          </a:p>
          <a:p>
            <a:pPr marL="457200" lvl="1" indent="0" eaLnBrk="1" hangingPunct="1">
              <a:buNone/>
            </a:pPr>
            <a:r>
              <a:rPr lang="en-US" altLang="en-US" sz="2800" kern="0" dirty="0">
                <a:latin typeface="HelveticaNeueLT Std Cn" pitchFamily="34" charset="0"/>
              </a:rPr>
              <a:t> </a:t>
            </a:r>
            <a:r>
              <a:rPr lang="en-US" altLang="en-US" sz="2800" kern="0" dirty="0" smtClean="0">
                <a:latin typeface="HelveticaNeueLT Std Cn" pitchFamily="34" charset="0"/>
              </a:rPr>
              <a:t>  External Partners, and Event Attendees</a:t>
            </a:r>
          </a:p>
        </p:txBody>
      </p:sp>
    </p:spTree>
    <p:extLst>
      <p:ext uri="{BB962C8B-B14F-4D97-AF65-F5344CB8AC3E}">
        <p14:creationId xmlns:p14="http://schemas.microsoft.com/office/powerpoint/2010/main" val="419125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rizonamun.org/mundi/wp-content/uploads/2012/05/tucson-overview-desert-sunset-fu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-50" r="12168" b="50"/>
          <a:stretch/>
        </p:blipFill>
        <p:spPr bwMode="auto">
          <a:xfrm>
            <a:off x="0" y="0"/>
            <a:ext cx="9144000" cy="59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5AE95C-3E8C-4A58-BC9D-02B9B64C901C}" type="slidenum">
              <a:rPr lang="en-US" altLang="en-US" sz="1200">
                <a:solidFill>
                  <a:srgbClr val="2F2B2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2F2B2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95943" y="535933"/>
            <a:ext cx="87521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4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Thank You for Listening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59758" y="4460240"/>
            <a:ext cx="7863473" cy="144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Leah Edwards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sz="1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ledward1@email.arizona.edu    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UA Office of Sustainability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8194"/>
            <a:ext cx="9144000" cy="949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9CBEBD"/>
              </a:solidFill>
            </a:endParaRPr>
          </a:p>
        </p:txBody>
      </p:sp>
      <p:pic>
        <p:nvPicPr>
          <p:cNvPr id="10" name="Picture 2" descr="http://www.public.asu.edu/%7Eedimaggi/Pictures/SpaceGrantConsortium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6" y="5978363"/>
            <a:ext cx="481032" cy="8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A Logo S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7764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encrypted-tbn0.gstatic.com/images?q=tbn:ANd9GcR2ggngOU4wXIVIX7CVoYVi7yqc0O0E3BUM9bv_gleReoNkXkli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05" y="5931344"/>
            <a:ext cx="1393395" cy="8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4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381000"/>
            <a:ext cx="8081799" cy="573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4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Problem Statement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en-US" altLang="en-US" sz="2800" kern="0" dirty="0" smtClean="0"/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Many athletic venues have worked to reduce impacts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events, but not in a comprehensive way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elveticaNeueLT Std Cn" pitchFamily="34" charset="0"/>
            </a:endParaRPr>
          </a:p>
          <a:p>
            <a:pPr lv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Generally only focused on one aspect of impact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First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large-scale assessment- 60,000 people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Importance of Quantifying</a:t>
            </a:r>
          </a:p>
          <a:p>
            <a:pPr lvl="1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Easier to ensure changes are effective</a:t>
            </a:r>
          </a:p>
          <a:p>
            <a:endParaRPr lang="en-US" dirty="0">
              <a:latin typeface="HelveticaNeueLT Std C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3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5AE95C-3E8C-4A58-BC9D-02B9B64C901C}" type="slidenum">
              <a:rPr lang="en-US" altLang="en-US" sz="1200">
                <a:solidFill>
                  <a:srgbClr val="2F2B2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2F2B2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3200" y="914400"/>
            <a:ext cx="87521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Thanks to Everyone </a:t>
            </a:r>
            <a:r>
              <a:rPr lang="en-US" altLang="en-US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that Contributed</a:t>
            </a:r>
            <a:endParaRPr lang="en-US" altLang="en-US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iz Quadrata Std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deal Sans Light" pitchFamily="50" charset="0"/>
              </a:rPr>
              <a:t>Students!</a:t>
            </a:r>
            <a:endParaRPr lang="en-US" altLang="en-US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iz Quadrata St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59063"/>
              </p:ext>
            </p:extLst>
          </p:nvPr>
        </p:nvGraphicFramePr>
        <p:xfrm>
          <a:off x="116957" y="2039114"/>
          <a:ext cx="9046491" cy="45424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68439"/>
                <a:gridCol w="2183345"/>
                <a:gridCol w="356893"/>
                <a:gridCol w="2298811"/>
                <a:gridCol w="2339003"/>
              </a:tblGrid>
              <a:tr h="5907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deal Sans Book" pitchFamily="50" charset="0"/>
                        </a:rPr>
                        <a:t>Student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deal Sans Book" pitchFamily="50" charset="0"/>
                        </a:rPr>
                        <a:t>Project Capacity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deal Sans Book" pitchFamily="50" charset="0"/>
                        </a:rPr>
                        <a:t>Student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deal Sans Book" pitchFamily="50" charset="0"/>
                        </a:rPr>
                        <a:t>Project Capacity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Sarah Appleby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Compost Cats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Jacob Lockwood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Collection/Management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Sarah Brunswick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Julia Martin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Celeste Celletire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Taylor Mason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Lauren Chon-Lopez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Jesse Minor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Administration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Leah Edwards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Chet Phillips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Compost Cats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Kaitlyn Elkind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Greening the Game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Natalie Ramos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Social Media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Chelsea Ellis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Ysabella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Rongo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Analyst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Danielle Goodman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Alex Ross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Visual Design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Christopher Hawkins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Ashley Sanders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Students for Sustainability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Paulina Jenney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Analyst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Jon Santos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Mykella Jones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Brendan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Tobin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Image Processing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Maya Kapoor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Marketing/Copy Editing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Rebecca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Veach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Solar Cats</a:t>
                      </a: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Megan Kimball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Copy Editing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Entire MIS 111 Honors Class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Data Collection</a:t>
                      </a:r>
                    </a:p>
                  </a:txBody>
                  <a:tcPr marL="9525" marR="9525" marT="9525" marB="0" anchor="b"/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Charles Lawry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Consumer Science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5AE95C-3E8C-4A58-BC9D-02B9B64C901C}" type="slidenum">
              <a:rPr lang="en-US" altLang="en-US" sz="1200">
                <a:solidFill>
                  <a:srgbClr val="2F2B2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2F2B2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3200" y="914400"/>
            <a:ext cx="87521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Thanks to Everyone that Contributed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deal Sans Light" pitchFamily="50" charset="0"/>
              </a:rPr>
              <a:t>Advisors! Partners!!</a:t>
            </a:r>
            <a:endParaRPr lang="en-US" altLang="en-US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iz Quadrata Std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24626"/>
              </p:ext>
            </p:extLst>
          </p:nvPr>
        </p:nvGraphicFramePr>
        <p:xfrm>
          <a:off x="116957" y="2039114"/>
          <a:ext cx="9046491" cy="454243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21343"/>
                <a:gridCol w="1790700"/>
                <a:gridCol w="257175"/>
                <a:gridCol w="3514725"/>
                <a:gridCol w="1962548"/>
              </a:tblGrid>
              <a:tr h="5907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deal Sans Book" pitchFamily="50" charset="0"/>
                        </a:rPr>
                        <a:t>Advisors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deal Sans Book" pitchFamily="50" charset="0"/>
                        </a:rPr>
                        <a:t>Partners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deal Sans Book" pitchFamily="50" charset="0"/>
                      </a:endParaRPr>
                    </a:p>
                  </a:txBody>
                  <a:tcPr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Joe Abraham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Administration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UA Graduate College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Chris Baker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Surveys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UA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 Space Grant Program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Paul Blowers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Technical Advisor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UA Alumni Association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Robert Handler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LCA Software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UA Dining Services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Kate Jenson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Public Relations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ASUA Students for Sustainability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Leslie Johnson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Visual Design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          Compost Cats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Bill Neumann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MIS 111 Prof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          Greening the Game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Julia Rudnick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Administration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UA Athletics Ticket Office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Paul Tumarkin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Public Relations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UA Parking and Transportation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UA Honors College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Eller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 School of Business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Chemical &amp; Environmental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 Engineering Dept.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278011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Ideal Sans Book" pitchFamily="50" charset="0"/>
                        </a:rPr>
                        <a:t>Tucson University Park Marriott Hotel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</a:tr>
              <a:tr h="33756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Ideal Sans Book" pitchFamily="50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deal Sans Book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Ideal Sans Book" pitchFamily="50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50376"/>
            <a:ext cx="9144000" cy="64076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5AE95C-3E8C-4A58-BC9D-02B9B64C901C}" type="slidenum">
              <a:rPr lang="en-US" altLang="en-US" sz="1200">
                <a:solidFill>
                  <a:srgbClr val="2F2B2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2F2B20"/>
              </a:solidFill>
            </a:endParaRPr>
          </a:p>
        </p:txBody>
      </p:sp>
      <p:pic>
        <p:nvPicPr>
          <p:cNvPr id="5" name="Picture 4" descr="slide1inf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27" y="48488"/>
            <a:ext cx="9009530" cy="69619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0501" y="3166280"/>
            <a:ext cx="2033517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2F2B20"/>
                </a:solidFill>
                <a:latin typeface="HelveticaNeueLT Std Cn" pitchFamily="34" charset="0"/>
              </a:rPr>
              <a:t>Drinks Sold: 2,400 Gallons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3891" y="3307308"/>
            <a:ext cx="2033517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2F2B20"/>
                </a:solidFill>
                <a:latin typeface="HelveticaNeueLT Std Cn" pitchFamily="34" charset="0"/>
              </a:rPr>
              <a:t>Hotdogs Sold: 4,290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1256" y="3307307"/>
            <a:ext cx="2371164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2F2B20"/>
                </a:solidFill>
                <a:latin typeface="HelveticaNeueLT Std Cn" pitchFamily="34" charset="0"/>
              </a:rPr>
              <a:t>Electricity Used: 4,300 kWh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0940" y="5985781"/>
            <a:ext cx="4708478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F2B20"/>
                </a:solidFill>
                <a:latin typeface="HelveticaNeueLT Std Cn" pitchFamily="34" charset="0"/>
              </a:rPr>
              <a:t>Disposed Materials: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F2B20"/>
                </a:solidFill>
                <a:latin typeface="HelveticaNeueLT Std Cn" pitchFamily="34" charset="0"/>
              </a:rPr>
              <a:t>12 tons Landfilled, 5 tons Recycled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70078" y="643719"/>
            <a:ext cx="2033517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2F2B20"/>
                </a:solidFill>
                <a:latin typeface="HelveticaNeueLT Std Cn" pitchFamily="34" charset="0"/>
              </a:rPr>
              <a:t>At the Game</a:t>
            </a:r>
          </a:p>
        </p:txBody>
      </p:sp>
    </p:spTree>
    <p:extLst>
      <p:ext uri="{BB962C8B-B14F-4D97-AF65-F5344CB8AC3E}">
        <p14:creationId xmlns:p14="http://schemas.microsoft.com/office/powerpoint/2010/main" val="27123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9471" y="533400"/>
            <a:ext cx="8081799" cy="573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Objectives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endParaRPr lang="en-US" altLang="en-US" sz="1100" kern="0" dirty="0" smtClean="0"/>
          </a:p>
          <a:p>
            <a:endParaRPr lang="en-US" sz="1400" dirty="0" smtClean="0">
              <a:solidFill>
                <a:schemeClr val="tx2">
                  <a:lumMod val="50000"/>
                </a:schemeClr>
              </a:solidFill>
              <a:latin typeface="HelveticaNeueLT Std Cn" pitchFamily="34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Quantify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environmental impacts associated with Homecoming 2012 and 2013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Identify ways to mitigate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impact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Implement reduction strategies between 2012 and 2013</a:t>
            </a:r>
            <a:endParaRPr lang="en-US" dirty="0">
              <a:solidFill>
                <a:schemeClr val="tx2">
                  <a:lumMod val="50000"/>
                </a:schemeClr>
              </a:solidFill>
              <a:latin typeface="HelveticaNeueLT Std Cn" pitchFamily="34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NeueLT Std Cn" pitchFamily="34" charset="0"/>
              </a:rPr>
              <a:t>Make framework transferable and flexible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4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1099" y="-65315"/>
            <a:ext cx="8081799" cy="134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Concept of a Life Cycle Assessment</a:t>
            </a:r>
          </a:p>
          <a:p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deal Sans Light" pitchFamily="50" charset="0"/>
              </a:rPr>
              <a:t>Bottled Water</a:t>
            </a:r>
          </a:p>
          <a:p>
            <a:endParaRPr lang="en-US" altLang="en-US" sz="3000" smtClean="0"/>
          </a:p>
          <a:p>
            <a:endParaRPr lang="en-US" altLang="en-US" sz="3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8" t="36666" r="28594" b="29444"/>
          <a:stretch/>
        </p:blipFill>
        <p:spPr bwMode="auto">
          <a:xfrm>
            <a:off x="101598" y="1578778"/>
            <a:ext cx="8940800" cy="37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598" y="5327154"/>
            <a:ext cx="894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 http://www.deq.state.or.us/lq/pubs/docs/sw/LifeCycleAssessmentDrinkingWaterReportOnly.pdf</a:t>
            </a:r>
          </a:p>
        </p:txBody>
      </p:sp>
      <p:pic>
        <p:nvPicPr>
          <p:cNvPr id="9" name="Picture 4" descr="http://25.media.tumblr.com/tumblr_lmgir1N0IH1qgg7vko1_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168630" cy="73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i01.i.aliimg.com/photo/v0/112445549/Recycled_Polypropylene_PP_Plastic_Pelle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" y="2369328"/>
            <a:ext cx="1082040" cy="6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scm-l3.technorati.com/10/02/13/4639/water-bottles-cap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/>
          <a:stretch/>
        </p:blipFill>
        <p:spPr bwMode="auto">
          <a:xfrm>
            <a:off x="3742850" y="2354655"/>
            <a:ext cx="1118114" cy="6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angrytrainerfitness.com/wp-content/uploads/2011/10/Drinking-wat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1"/>
          <a:stretch/>
        </p:blipFill>
        <p:spPr bwMode="auto">
          <a:xfrm>
            <a:off x="5562599" y="2369328"/>
            <a:ext cx="1108075" cy="6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banthebottle.net/wp-content/uploads/2013/02/trash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39"/>
          <a:stretch/>
        </p:blipFill>
        <p:spPr bwMode="auto">
          <a:xfrm>
            <a:off x="7315200" y="2361708"/>
            <a:ext cx="1428267" cy="69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7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557678"/>
            <a:ext cx="9143999" cy="126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Methodology</a:t>
            </a:r>
          </a:p>
          <a:p>
            <a:endParaRPr lang="en-US" altLang="en-US" sz="3000" smtClean="0">
              <a:latin typeface="Friz Quadrata Std" pitchFamily="34" charset="0"/>
            </a:endParaRPr>
          </a:p>
          <a:p>
            <a:endParaRPr lang="en-US" altLang="en-US" sz="3000" dirty="0"/>
          </a:p>
        </p:txBody>
      </p:sp>
      <p:pic>
        <p:nvPicPr>
          <p:cNvPr id="15" name="Picture 14" descr="food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1965" y="764802"/>
            <a:ext cx="4752686" cy="6218186"/>
          </a:xfrm>
          <a:prstGeom prst="rect">
            <a:avLst/>
          </a:prstGeom>
        </p:spPr>
      </p:pic>
      <p:pic>
        <p:nvPicPr>
          <p:cNvPr id="16" name="Picture 15" descr="material.gif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000" y="795281"/>
            <a:ext cx="4715117" cy="6187707"/>
          </a:xfrm>
          <a:prstGeom prst="rect">
            <a:avLst/>
          </a:prstGeom>
        </p:spPr>
      </p:pic>
      <p:pic>
        <p:nvPicPr>
          <p:cNvPr id="17" name="Picture 16" descr="power.gif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916" y="565293"/>
            <a:ext cx="4724768" cy="62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0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1099" y="76200"/>
            <a:ext cx="8081799" cy="57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Methodology</a:t>
            </a:r>
          </a:p>
          <a:p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deal Sans Light" pitchFamily="50" charset="0"/>
              </a:rPr>
              <a:t>Gathering Data</a:t>
            </a:r>
          </a:p>
          <a:p>
            <a:pPr>
              <a:spcBef>
                <a:spcPts val="0"/>
              </a:spcBef>
            </a:pPr>
            <a:endParaRPr lang="en-US" altLang="en-US" sz="1100" smtClean="0"/>
          </a:p>
          <a:p>
            <a:endParaRPr lang="en-US" altLang="en-US" sz="3000" smtClean="0"/>
          </a:p>
          <a:p>
            <a:endParaRPr lang="en-US" altLang="en-US" sz="3000" smtClean="0"/>
          </a:p>
          <a:p>
            <a:endParaRPr lang="en-US" altLang="en-US" sz="3000" dirty="0"/>
          </a:p>
        </p:txBody>
      </p:sp>
      <p:pic>
        <p:nvPicPr>
          <p:cNvPr id="8" name="Picture 3" descr="C:\Users\jakeknight.SA\Dropbox\DeepGreen\Presentations and Papers\AASHE_Oct2013\IMG_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5" y="1447800"/>
            <a:ext cx="4485190" cy="27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jakeknight.SA\Dropbox\DeepGreen\Presentations and Papers\AASHE_Oct2013\IMG_11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43" y="1447801"/>
            <a:ext cx="4104156" cy="25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/>
          <a:stretch/>
        </p:blipFill>
        <p:spPr>
          <a:xfrm>
            <a:off x="3391381" y="3276600"/>
            <a:ext cx="2935554" cy="36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Leah\Dropbox\DeepGreen\Tailgate\WasteAudit\Waste Bin Pictures\WasteBin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1101" y="609600"/>
            <a:ext cx="8081799" cy="57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Impact of Waste</a:t>
            </a:r>
          </a:p>
          <a:p>
            <a:endParaRPr lang="en-US" altLang="en-US" sz="3000" dirty="0" smtClean="0"/>
          </a:p>
          <a:p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02585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ah\Dropbox\DeepGreen\Tailgate\WasteAudit\Waste Bin Pictures\WasteBinColl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4481"/>
            <a:ext cx="9144000" cy="52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1101" y="609600"/>
            <a:ext cx="8081799" cy="57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Impact of Waste</a:t>
            </a:r>
          </a:p>
          <a:p>
            <a:endParaRPr lang="en-US" altLang="en-US" sz="3000" dirty="0" smtClean="0"/>
          </a:p>
          <a:p>
            <a:endParaRPr lang="en-US" alt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0" y="1634481"/>
            <a:ext cx="9144000" cy="5263662"/>
          </a:xfrm>
          <a:prstGeom prst="rect">
            <a:avLst/>
          </a:prstGeom>
          <a:solidFill>
            <a:srgbClr val="C5E2FF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3304582"/>
              </p:ext>
            </p:extLst>
          </p:nvPr>
        </p:nvGraphicFramePr>
        <p:xfrm>
          <a:off x="219075" y="2106210"/>
          <a:ext cx="8924925" cy="482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53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3580"/>
            <a:ext cx="9144000" cy="12192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66560" y="7545"/>
            <a:ext cx="8081799" cy="147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iz Quadrata Std" pitchFamily="34" charset="0"/>
              </a:rPr>
              <a:t>Impact of Energy</a:t>
            </a:r>
          </a:p>
          <a:p>
            <a:r>
              <a:rPr lang="en-US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deal Sans Light" pitchFamily="50" charset="0"/>
              </a:rPr>
              <a:t> UA Power Generation Mix</a:t>
            </a:r>
          </a:p>
          <a:p>
            <a:endParaRPr lang="en-US" altLang="en-US" sz="3000" dirty="0" smtClean="0"/>
          </a:p>
          <a:p>
            <a:endParaRPr lang="en-US" altLang="en-US" sz="3000" dirty="0"/>
          </a:p>
        </p:txBody>
      </p:sp>
      <p:pic>
        <p:nvPicPr>
          <p:cNvPr id="11" name="Picture 10" descr="slide1info c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914400"/>
            <a:ext cx="7535333" cy="58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52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603</Words>
  <Application>Microsoft Office PowerPoint</Application>
  <PresentationFormat>On-screen Show (4:3)</PresentationFormat>
  <Paragraphs>195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Adjacency</vt:lpstr>
      <vt:lpstr>1_Adjacency</vt:lpstr>
      <vt:lpstr>2_Adjacency</vt:lpstr>
      <vt:lpstr>Using Life Cycle Assessment to Assess and Reduce the Footprint of ‘Mega-Events’ at the University of Arizona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Edwards</dc:creator>
  <cp:lastModifiedBy>Leah Edwards</cp:lastModifiedBy>
  <cp:revision>11</cp:revision>
  <dcterms:created xsi:type="dcterms:W3CDTF">2014-03-28T17:15:01Z</dcterms:created>
  <dcterms:modified xsi:type="dcterms:W3CDTF">2014-03-31T20:22:37Z</dcterms:modified>
</cp:coreProperties>
</file>